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72b17220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72b17220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8579941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8579941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8579941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8579941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8579941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8579941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8579941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8579941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5799412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85799412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85799412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85799412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8579941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8579941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845f8ba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845f8ba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845f8ba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845f8ba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71712851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71712851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845f8ba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845f8ba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845f8ba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845f8ba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45f8ba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845f8ba6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845f8ba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845f8ba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7177e97e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7177e97e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717128514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717128514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7177e97e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7177e97e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7177e97e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7177e97e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72b1722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72b1722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72b1722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72b1722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72b1722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72b1722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PERCORSI PER LE COMPETENZE TRASVERSALI E PER L’ORIENTAMENTO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125" name="Google Shape;125;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Questo percorso mi ha permesso di approfondire campi che ancora sono al centro dell’attenzione dal punto di vista lavorativo.</a:t>
            </a:r>
            <a:endParaRPr/>
          </a:p>
          <a:p>
            <a:pPr indent="0" lvl="0" marL="0" rtl="0" algn="l">
              <a:spcBef>
                <a:spcPts val="1200"/>
              </a:spcBef>
              <a:spcAft>
                <a:spcPts val="1200"/>
              </a:spcAft>
              <a:buNone/>
            </a:pPr>
            <a:r>
              <a:rPr lang="it"/>
              <a:t>Ho imparato le basi di fotografia, di marketing e l’importanza del lavoro di squadra per raggiungere un obiettivo </a:t>
            </a:r>
            <a:endParaRPr/>
          </a:p>
        </p:txBody>
      </p:sp>
      <p:pic>
        <p:nvPicPr>
          <p:cNvPr id="126" name="Google Shape;126;p22"/>
          <p:cNvPicPr preferRelativeResize="0"/>
          <p:nvPr/>
        </p:nvPicPr>
        <p:blipFill>
          <a:blip r:embed="rId3">
            <a:alphaModFix/>
          </a:blip>
          <a:stretch>
            <a:fillRect/>
          </a:stretch>
        </p:blipFill>
        <p:spPr>
          <a:xfrm>
            <a:off x="4832425" y="2756430"/>
            <a:ext cx="3999901" cy="17657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ppt_w</p:attrName>
                                        </p:attrNameLst>
                                      </p:cBhvr>
                                      <p:tavLst>
                                        <p:tav fmla="" tm="0">
                                          <p:val>
                                            <p:strVal val="0"/>
                                          </p:val>
                                        </p:tav>
                                        <p:tav fmla="" tm="100000">
                                          <p:val>
                                            <p:strVal val="#ppt_w"/>
                                          </p:val>
                                        </p:tav>
                                      </p:tavLst>
                                    </p:anim>
                                    <p:anim calcmode="lin" valueType="num">
                                      <p:cBhvr additive="base">
                                        <p:cTn dur="1000"/>
                                        <p:tgtEl>
                                          <p:spTgt spid="1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25" y="500925"/>
            <a:ext cx="3706500" cy="31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Cultura d'impresa e diritto del lavoro.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Salute e sicurezza nei luoghi di lavoro.</a:t>
            </a:r>
            <a:endParaRPr/>
          </a:p>
        </p:txBody>
      </p:sp>
      <p:sp>
        <p:nvSpPr>
          <p:cNvPr id="132" name="Google Shape;132;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Prepare gli studenti all’esperienza lavorativa approfondendo i diritto e i dovere dei lavoratori</a:t>
            </a:r>
            <a:endParaRPr/>
          </a:p>
          <a:p>
            <a:pPr indent="0" lvl="0" marL="0" rtl="0" algn="l">
              <a:spcBef>
                <a:spcPts val="1200"/>
              </a:spcBef>
              <a:spcAft>
                <a:spcPts val="0"/>
              </a:spcAft>
              <a:buNone/>
            </a:pPr>
            <a:r>
              <a:rPr lang="it"/>
              <a:t>Durata percorso: 24 ore</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ppt_w</p:attrName>
                                        </p:attrNameLst>
                                      </p:cBhvr>
                                      <p:tavLst>
                                        <p:tav fmla="" tm="0">
                                          <p:val>
                                            <p:strVal val="0"/>
                                          </p:val>
                                        </p:tav>
                                        <p:tav fmla="" tm="100000">
                                          <p:val>
                                            <p:strVal val="#ppt_w"/>
                                          </p:val>
                                        </p:tav>
                                      </p:tavLst>
                                    </p:anim>
                                    <p:anim calcmode="lin" valueType="num">
                                      <p:cBhvr additive="base">
                                        <p:cTn dur="1000"/>
                                        <p:tgtEl>
                                          <p:spTgt spid="13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138" name="Google Shape;138;p24"/>
          <p:cNvSpPr txBox="1"/>
          <p:nvPr>
            <p:ph idx="1" type="body"/>
          </p:nvPr>
        </p:nvSpPr>
        <p:spPr>
          <a:xfrm>
            <a:off x="311700" y="1505700"/>
            <a:ext cx="3610800" cy="27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Questo corso mi ha dato una preparazione completa per poter entrare nel mondo del lavoro.</a:t>
            </a:r>
            <a:endParaRPr/>
          </a:p>
          <a:p>
            <a:pPr indent="0" lvl="0" marL="0" rtl="0" algn="l">
              <a:spcBef>
                <a:spcPts val="1200"/>
              </a:spcBef>
              <a:spcAft>
                <a:spcPts val="1200"/>
              </a:spcAft>
              <a:buNone/>
            </a:pPr>
            <a:r>
              <a:rPr lang="it"/>
              <a:t>Mi hanno spiegato i rischi in cui un </a:t>
            </a:r>
            <a:r>
              <a:rPr lang="it"/>
              <a:t>lavoratore</a:t>
            </a:r>
            <a:r>
              <a:rPr lang="it"/>
              <a:t> può </a:t>
            </a:r>
            <a:r>
              <a:rPr lang="it"/>
              <a:t>incorrere e le misure necessarie per evitare tali rischi.</a:t>
            </a:r>
            <a:endParaRPr/>
          </a:p>
        </p:txBody>
      </p:sp>
      <p:pic>
        <p:nvPicPr>
          <p:cNvPr id="139" name="Google Shape;139;p24"/>
          <p:cNvPicPr preferRelativeResize="0"/>
          <p:nvPr/>
        </p:nvPicPr>
        <p:blipFill>
          <a:blip r:embed="rId3">
            <a:alphaModFix/>
          </a:blip>
          <a:stretch>
            <a:fillRect/>
          </a:stretch>
        </p:blipFill>
        <p:spPr>
          <a:xfrm rot="-5400000">
            <a:off x="4915799" y="848175"/>
            <a:ext cx="3085526" cy="4400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ppt_w</p:attrName>
                                        </p:attrNameLst>
                                      </p:cBhvr>
                                      <p:tavLst>
                                        <p:tav fmla="" tm="0">
                                          <p:val>
                                            <p:strVal val="0"/>
                                          </p:val>
                                        </p:tav>
                                        <p:tav fmla="" tm="100000">
                                          <p:val>
                                            <p:strVal val="#ppt_w"/>
                                          </p:val>
                                        </p:tav>
                                      </p:tavLst>
                                    </p:anim>
                                    <p:anim calcmode="lin" valueType="num">
                                      <p:cBhvr additive="base">
                                        <p:cTn dur="1000"/>
                                        <p:tgtEl>
                                          <p:spTgt spid="1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CORSO DI INGLESE LIVELLO B1 DUBLINO</a:t>
            </a:r>
            <a:endParaRPr/>
          </a:p>
        </p:txBody>
      </p:sp>
      <p:sp>
        <p:nvSpPr>
          <p:cNvPr id="145" name="Google Shape;145;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Imparare la cultura e la lingua inglese</a:t>
            </a:r>
            <a:endParaRPr/>
          </a:p>
          <a:p>
            <a:pPr indent="0" lvl="0" marL="0" rtl="0" algn="l">
              <a:spcBef>
                <a:spcPts val="1200"/>
              </a:spcBef>
              <a:spcAft>
                <a:spcPts val="1200"/>
              </a:spcAft>
              <a:buNone/>
            </a:pPr>
            <a:r>
              <a:rPr lang="it"/>
              <a:t>Durata percorso: </a:t>
            </a:r>
            <a:r>
              <a:rPr lang="it" sz="1350">
                <a:solidFill>
                  <a:srgbClr val="606060"/>
                </a:solidFill>
                <a:highlight>
                  <a:srgbClr val="FFFFFF"/>
                </a:highlight>
                <a:latin typeface="Arial"/>
                <a:ea typeface="Arial"/>
                <a:cs typeface="Arial"/>
                <a:sym typeface="Arial"/>
              </a:rPr>
              <a:t>15</a:t>
            </a:r>
            <a:r>
              <a:rPr lang="it"/>
              <a:t>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ppt_w</p:attrName>
                                        </p:attrNameLst>
                                      </p:cBhvr>
                                      <p:tavLst>
                                        <p:tav fmla="" tm="0">
                                          <p:val>
                                            <p:strVal val="0"/>
                                          </p:val>
                                        </p:tav>
                                        <p:tav fmla="" tm="100000">
                                          <p:val>
                                            <p:strVal val="#ppt_w"/>
                                          </p:val>
                                        </p:tav>
                                      </p:tavLst>
                                    </p:anim>
                                    <p:anim calcmode="lin" valueType="num">
                                      <p:cBhvr additive="base">
                                        <p:cTn dur="1000"/>
                                        <p:tgtEl>
                                          <p:spTgt spid="1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La mia esperienza</a:t>
            </a:r>
            <a:endParaRPr/>
          </a:p>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381900" y="1505700"/>
            <a:ext cx="5363599" cy="3017025"/>
          </a:xfrm>
          <a:prstGeom prst="rect">
            <a:avLst/>
          </a:prstGeom>
          <a:noFill/>
          <a:ln>
            <a:noFill/>
          </a:ln>
        </p:spPr>
      </p:pic>
      <p:pic>
        <p:nvPicPr>
          <p:cNvPr id="152" name="Google Shape;152;p26"/>
          <p:cNvPicPr preferRelativeResize="0"/>
          <p:nvPr/>
        </p:nvPicPr>
        <p:blipFill>
          <a:blip r:embed="rId4">
            <a:alphaModFix/>
          </a:blip>
          <a:stretch>
            <a:fillRect/>
          </a:stretch>
        </p:blipFill>
        <p:spPr>
          <a:xfrm>
            <a:off x="6247525" y="1505688"/>
            <a:ext cx="1791475" cy="3185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600"/>
                                        <p:tgtEl>
                                          <p:spTgt spid="1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La mia esperienza</a:t>
            </a:r>
            <a:endParaRPr/>
          </a:p>
          <a:p>
            <a:pPr indent="0" lvl="0" marL="0" rtl="0" algn="ctr">
              <a:spcBef>
                <a:spcPts val="0"/>
              </a:spcBef>
              <a:spcAft>
                <a:spcPts val="0"/>
              </a:spcAft>
              <a:buNone/>
            </a:pPr>
            <a:r>
              <a:rPr lang="it"/>
              <a:t>,</a:t>
            </a:r>
            <a:endParaRPr/>
          </a:p>
        </p:txBody>
      </p:sp>
      <p:sp>
        <p:nvSpPr>
          <p:cNvPr id="158" name="Google Shape;158;p2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Insieme ai miei compagni di classe, siamo partiti per Dublino, è stata </a:t>
            </a:r>
            <a:r>
              <a:rPr lang="it"/>
              <a:t>un'esperienza</a:t>
            </a:r>
            <a:r>
              <a:rPr lang="it"/>
              <a:t> fantastica,</a:t>
            </a:r>
            <a:endParaRPr/>
          </a:p>
          <a:p>
            <a:pPr indent="0" lvl="0" marL="0" rtl="0" algn="l">
              <a:spcBef>
                <a:spcPts val="1200"/>
              </a:spcBef>
              <a:spcAft>
                <a:spcPts val="0"/>
              </a:spcAft>
              <a:buNone/>
            </a:pPr>
            <a:r>
              <a:rPr lang="it"/>
              <a:t>Io e altri due miei compagni, Mattia e </a:t>
            </a:r>
            <a:r>
              <a:rPr lang="it"/>
              <a:t>Alessandro abbiamo </a:t>
            </a:r>
            <a:r>
              <a:rPr lang="it"/>
              <a:t>coabitato in una casa famiglia per </a:t>
            </a:r>
            <a:r>
              <a:rPr lang="it"/>
              <a:t>un'intera</a:t>
            </a:r>
            <a:r>
              <a:rPr lang="it"/>
              <a:t> settimana,  in quella casa viveva, anche, una ragazza di nome Lena, lei era di nazionalità tedesca e grazie alla conoscenza della lingua inglese abbiamo potuto dialogare e fare amicizia con lei, pur venendo da posti differenti. </a:t>
            </a:r>
            <a:endParaRPr/>
          </a:p>
          <a:p>
            <a:pPr indent="0" lvl="0" marL="0" rtl="0" algn="l">
              <a:spcBef>
                <a:spcPts val="1200"/>
              </a:spcBef>
              <a:spcAft>
                <a:spcPts val="1200"/>
              </a:spcAft>
              <a:buNone/>
            </a:pPr>
            <a:r>
              <a:t/>
            </a:r>
            <a:endParaRPr/>
          </a:p>
        </p:txBody>
      </p:sp>
      <p:pic>
        <p:nvPicPr>
          <p:cNvPr id="159" name="Google Shape;159;p27"/>
          <p:cNvPicPr preferRelativeResize="0"/>
          <p:nvPr/>
        </p:nvPicPr>
        <p:blipFill>
          <a:blip r:embed="rId3">
            <a:alphaModFix/>
          </a:blip>
          <a:stretch>
            <a:fillRect/>
          </a:stretch>
        </p:blipFill>
        <p:spPr>
          <a:xfrm>
            <a:off x="5041524" y="1583101"/>
            <a:ext cx="3691325" cy="256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La mia esperienza</a:t>
            </a:r>
            <a:endParaRPr/>
          </a:p>
          <a:p>
            <a:pPr indent="0" lvl="0" marL="0" rtl="0" algn="l">
              <a:spcBef>
                <a:spcPts val="0"/>
              </a:spcBef>
              <a:spcAft>
                <a:spcPts val="0"/>
              </a:spcAft>
              <a:buNone/>
            </a:pPr>
            <a:r>
              <a:t/>
            </a:r>
            <a:endParaRPr/>
          </a:p>
        </p:txBody>
      </p:sp>
      <p:sp>
        <p:nvSpPr>
          <p:cNvPr id="165" name="Google Shape;165;p2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Ogni mattina e i miei compagni ci </a:t>
            </a:r>
            <a:r>
              <a:rPr lang="it"/>
              <a:t>svegliavamo presto </a:t>
            </a:r>
            <a:r>
              <a:rPr lang="it"/>
              <a:t>per raggiungere la sede “apollo”, una scuola ideata per i giovani ragazzi che venivano da diverse Nazioni. </a:t>
            </a:r>
            <a:endParaRPr/>
          </a:p>
          <a:p>
            <a:pPr indent="0" lvl="0" marL="0" rtl="0" algn="l">
              <a:spcBef>
                <a:spcPts val="1200"/>
              </a:spcBef>
              <a:spcAft>
                <a:spcPts val="1200"/>
              </a:spcAft>
              <a:buNone/>
            </a:pPr>
            <a:r>
              <a:rPr lang="it"/>
              <a:t>Di pomeriggio insieme a tutto </a:t>
            </a:r>
            <a:r>
              <a:rPr lang="it"/>
              <a:t>il gruppo</a:t>
            </a:r>
            <a:r>
              <a:rPr lang="it"/>
              <a:t> passeggiavamo per il centro </a:t>
            </a:r>
            <a:r>
              <a:rPr lang="it"/>
              <a:t>di Dublino</a:t>
            </a:r>
            <a:r>
              <a:rPr lang="it"/>
              <a:t>, abbiamo visto le sue </a:t>
            </a:r>
            <a:r>
              <a:rPr lang="it"/>
              <a:t>attrazione</a:t>
            </a:r>
            <a:r>
              <a:rPr lang="it"/>
              <a:t> turistiche e la vita di quella grande città, abbiamo, pure, visitato la fabbrica della Guinness, una </a:t>
            </a:r>
            <a:r>
              <a:rPr lang="it"/>
              <a:t>famosissima</a:t>
            </a:r>
            <a:r>
              <a:rPr lang="it"/>
              <a:t> birra prodotta a Dublino stesso.</a:t>
            </a:r>
            <a:endParaRPr/>
          </a:p>
        </p:txBody>
      </p:sp>
      <p:pic>
        <p:nvPicPr>
          <p:cNvPr id="166" name="Google Shape;166;p28"/>
          <p:cNvPicPr preferRelativeResize="0"/>
          <p:nvPr/>
        </p:nvPicPr>
        <p:blipFill>
          <a:blip r:embed="rId3">
            <a:alphaModFix/>
          </a:blip>
          <a:stretch>
            <a:fillRect/>
          </a:stretch>
        </p:blipFill>
        <p:spPr>
          <a:xfrm>
            <a:off x="4733400" y="1505700"/>
            <a:ext cx="3783024" cy="35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172" name="Google Shape;172;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Questo</a:t>
            </a:r>
            <a:r>
              <a:rPr lang="it"/>
              <a:t> viaggio mi ha lasciato molto e mi ha cambiato molto.</a:t>
            </a:r>
            <a:endParaRPr/>
          </a:p>
          <a:p>
            <a:pPr indent="0" lvl="0" marL="0" rtl="0" algn="l">
              <a:spcBef>
                <a:spcPts val="1200"/>
              </a:spcBef>
              <a:spcAft>
                <a:spcPts val="1200"/>
              </a:spcAft>
              <a:buNone/>
            </a:pPr>
            <a:r>
              <a:rPr lang="it"/>
              <a:t>Mi ha aperto la mente, ho cambiato il mio modo di vedere le cose e mi ha permesso di diventare </a:t>
            </a:r>
            <a:r>
              <a:rPr lang="it"/>
              <a:t>più</a:t>
            </a:r>
            <a:r>
              <a:rPr lang="it"/>
              <a:t> estroverso, mi ha permesso di fare nuove conoscenze, ho </a:t>
            </a:r>
            <a:r>
              <a:rPr lang="it"/>
              <a:t>approfondito</a:t>
            </a:r>
            <a:r>
              <a:rPr lang="it"/>
              <a:t> la lingua inglese, mi ha permesso di vivere in un ambiente differente al mio quotidiano e grazie questa esperienza ho imparato ad adattarmi a nuove circostanze.</a:t>
            </a:r>
            <a:endParaRPr/>
          </a:p>
        </p:txBody>
      </p:sp>
      <p:pic>
        <p:nvPicPr>
          <p:cNvPr id="173" name="Google Shape;173;p29"/>
          <p:cNvPicPr preferRelativeResize="0"/>
          <p:nvPr/>
        </p:nvPicPr>
        <p:blipFill>
          <a:blip r:embed="rId3">
            <a:alphaModFix/>
          </a:blip>
          <a:stretch>
            <a:fillRect/>
          </a:stretch>
        </p:blipFill>
        <p:spPr>
          <a:xfrm>
            <a:off x="4619425" y="1581975"/>
            <a:ext cx="3999901" cy="29999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ppt_w</p:attrName>
                                        </p:attrNameLst>
                                      </p:cBhvr>
                                      <p:tavLst>
                                        <p:tav fmla="" tm="0">
                                          <p:val>
                                            <p:strVal val="0"/>
                                          </p:val>
                                        </p:tav>
                                        <p:tav fmla="" tm="100000">
                                          <p:val>
                                            <p:strVal val="#ppt_w"/>
                                          </p:val>
                                        </p:tav>
                                      </p:tavLst>
                                    </p:anim>
                                    <p:anim calcmode="lin" valueType="num">
                                      <p:cBhvr additive="base">
                                        <p:cTn dur="1000"/>
                                        <p:tgtEl>
                                          <p:spTgt spid="1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LE POLITICHE DELL'UNIONE EUROPEA, LA DEMOCRAZIA PARTECIPATIVA</a:t>
            </a:r>
            <a:endParaRPr/>
          </a:p>
        </p:txBody>
      </p:sp>
      <p:sp>
        <p:nvSpPr>
          <p:cNvPr id="179" name="Google Shape;179;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Ottenere una conoscenza generale dell’inglese</a:t>
            </a:r>
            <a:endParaRPr/>
          </a:p>
          <a:p>
            <a:pPr indent="0" lvl="0" marL="0" rtl="0" algn="l">
              <a:spcBef>
                <a:spcPts val="1200"/>
              </a:spcBef>
              <a:spcAft>
                <a:spcPts val="0"/>
              </a:spcAft>
              <a:buNone/>
            </a:pPr>
            <a:r>
              <a:rPr lang="it"/>
              <a:t>Percorso iniziato in data: 01/11/2019</a:t>
            </a:r>
            <a:endParaRPr/>
          </a:p>
          <a:p>
            <a:pPr indent="0" lvl="0" marL="0" rtl="0" algn="l">
              <a:spcBef>
                <a:spcPts val="1200"/>
              </a:spcBef>
              <a:spcAft>
                <a:spcPts val="1200"/>
              </a:spcAft>
              <a:buNone/>
            </a:pPr>
            <a:r>
              <a:rPr lang="it"/>
              <a:t>Durata percorso: 30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ppt_w</p:attrName>
                                        </p:attrNameLst>
                                      </p:cBhvr>
                                      <p:tavLst>
                                        <p:tav fmla="" tm="0">
                                          <p:val>
                                            <p:strVal val="0"/>
                                          </p:val>
                                        </p:tav>
                                        <p:tav fmla="" tm="100000">
                                          <p:val>
                                            <p:strVal val="#ppt_w"/>
                                          </p:val>
                                        </p:tav>
                                      </p:tavLst>
                                    </p:anim>
                                    <p:anim calcmode="lin" valueType="num">
                                      <p:cBhvr additive="base">
                                        <p:cTn dur="1000"/>
                                        <p:tgtEl>
                                          <p:spTgt spid="1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185" name="Google Shape;185;p3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Alla fine di questo corso, sono riuscito a capire meglio come è nata l’Unione </a:t>
            </a:r>
            <a:r>
              <a:rPr lang="it"/>
              <a:t>Europea</a:t>
            </a:r>
            <a:r>
              <a:rPr lang="it"/>
              <a:t>, la nostra relazione con essa e i vantaggi in ambito </a:t>
            </a:r>
            <a:r>
              <a:rPr lang="it"/>
              <a:t>economico che ci permette di avere.</a:t>
            </a:r>
            <a:endParaRPr/>
          </a:p>
          <a:p>
            <a:pPr indent="0" lvl="0" marL="0" rtl="0" algn="l">
              <a:spcBef>
                <a:spcPts val="1200"/>
              </a:spcBef>
              <a:spcAft>
                <a:spcPts val="1200"/>
              </a:spcAft>
              <a:buNone/>
            </a:pPr>
            <a:r>
              <a:t/>
            </a:r>
            <a:endParaRPr/>
          </a:p>
        </p:txBody>
      </p:sp>
      <p:pic>
        <p:nvPicPr>
          <p:cNvPr id="186" name="Google Shape;186;p31"/>
          <p:cNvPicPr preferRelativeResize="0"/>
          <p:nvPr/>
        </p:nvPicPr>
        <p:blipFill>
          <a:blip r:embed="rId3">
            <a:alphaModFix/>
          </a:blip>
          <a:stretch>
            <a:fillRect/>
          </a:stretch>
        </p:blipFill>
        <p:spPr>
          <a:xfrm>
            <a:off x="3637725" y="2457025"/>
            <a:ext cx="5138150" cy="220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ppt_w</p:attrName>
                                        </p:attrNameLst>
                                      </p:cBhvr>
                                      <p:tavLst>
                                        <p:tav fmla="" tm="0">
                                          <p:val>
                                            <p:strVal val="0"/>
                                          </p:val>
                                        </p:tav>
                                        <p:tav fmla="" tm="100000">
                                          <p:val>
                                            <p:strVal val="#ppt_w"/>
                                          </p:val>
                                        </p:tav>
                                      </p:tavLst>
                                    </p:anim>
                                    <p:anim calcmode="lin" valueType="num">
                                      <p:cBhvr additive="base">
                                        <p:cTn dur="1000"/>
                                        <p:tgtEl>
                                          <p:spTgt spid="1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La scuola adotta un monumento del mare: le Isole Egadi e l’Area</a:t>
            </a:r>
            <a:endParaRPr/>
          </a:p>
          <a:p>
            <a:pPr indent="0" lvl="0" marL="0" rtl="0" algn="l">
              <a:spcBef>
                <a:spcPts val="0"/>
              </a:spcBef>
              <a:spcAft>
                <a:spcPts val="0"/>
              </a:spcAft>
              <a:buNone/>
            </a:pPr>
            <a:r>
              <a:rPr lang="it"/>
              <a:t>Marina Protetta</a:t>
            </a:r>
            <a:endParaRPr/>
          </a:p>
          <a:p>
            <a:pPr indent="0" lvl="0" marL="0" rtl="0" algn="l">
              <a:spcBef>
                <a:spcPts val="0"/>
              </a:spcBef>
              <a:spcAft>
                <a:spcPts val="0"/>
              </a:spcAft>
              <a:buNone/>
            </a:pPr>
            <a:r>
              <a:t/>
            </a:r>
            <a:endParaRPr/>
          </a:p>
        </p:txBody>
      </p:sp>
      <p:sp>
        <p:nvSpPr>
          <p:cNvPr id="70" name="Google Shape;70;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Valorizzare il </a:t>
            </a:r>
            <a:r>
              <a:rPr lang="it"/>
              <a:t>nostro</a:t>
            </a:r>
            <a:r>
              <a:rPr lang="it"/>
              <a:t> territorio, ripercorrendo la nostra storia culturale.</a:t>
            </a:r>
            <a:endParaRPr/>
          </a:p>
          <a:p>
            <a:pPr indent="0" lvl="0" marL="0" rtl="0" algn="l">
              <a:spcBef>
                <a:spcPts val="1200"/>
              </a:spcBef>
              <a:spcAft>
                <a:spcPts val="0"/>
              </a:spcAft>
              <a:buNone/>
            </a:pPr>
            <a:r>
              <a:rPr lang="it"/>
              <a:t>Percorso iniziato in data: 10/10/2018</a:t>
            </a:r>
            <a:endParaRPr/>
          </a:p>
          <a:p>
            <a:pPr indent="0" lvl="0" marL="0" rtl="0" algn="l">
              <a:spcBef>
                <a:spcPts val="1200"/>
              </a:spcBef>
              <a:spcAft>
                <a:spcPts val="1200"/>
              </a:spcAft>
              <a:buNone/>
            </a:pPr>
            <a:r>
              <a:rPr lang="it"/>
              <a:t>Durata percorso: 30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ppt_w</p:attrName>
                                        </p:attrNameLst>
                                      </p:cBhvr>
                                      <p:tavLst>
                                        <p:tav fmla="" tm="0">
                                          <p:val>
                                            <p:strVal val="0"/>
                                          </p:val>
                                        </p:tav>
                                        <p:tav fmla="" tm="100000">
                                          <p:val>
                                            <p:strVal val="#ppt_w"/>
                                          </p:val>
                                        </p:tav>
                                      </p:tavLst>
                                    </p:anim>
                                    <p:anim calcmode="lin" valueType="num">
                                      <p:cBhvr additive="base">
                                        <p:cTn dur="1000"/>
                                        <p:tgtEl>
                                          <p:spTgt spid="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ESPLORANDO LO SPAZIO INTORNO A ME</a:t>
            </a:r>
            <a:endParaRPr/>
          </a:p>
        </p:txBody>
      </p:sp>
      <p:sp>
        <p:nvSpPr>
          <p:cNvPr id="192" name="Google Shape;192;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Guardare il mondo con altra prospettiva</a:t>
            </a:r>
            <a:endParaRPr/>
          </a:p>
          <a:p>
            <a:pPr indent="0" lvl="0" marL="0" rtl="0" algn="l">
              <a:spcBef>
                <a:spcPts val="1200"/>
              </a:spcBef>
              <a:spcAft>
                <a:spcPts val="0"/>
              </a:spcAft>
              <a:buNone/>
            </a:pPr>
            <a:r>
              <a:rPr lang="it"/>
              <a:t>Percorso iniziato in data: 02/12/2019</a:t>
            </a:r>
            <a:endParaRPr/>
          </a:p>
          <a:p>
            <a:pPr indent="0" lvl="0" marL="0" rtl="0" algn="l">
              <a:spcBef>
                <a:spcPts val="1200"/>
              </a:spcBef>
              <a:spcAft>
                <a:spcPts val="1200"/>
              </a:spcAft>
              <a:buNone/>
            </a:pPr>
            <a:r>
              <a:rPr lang="it"/>
              <a:t>Durata percorso: 30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ppt_w</p:attrName>
                                        </p:attrNameLst>
                                      </p:cBhvr>
                                      <p:tavLst>
                                        <p:tav fmla="" tm="0">
                                          <p:val>
                                            <p:strVal val="0"/>
                                          </p:val>
                                        </p:tav>
                                        <p:tav fmla="" tm="100000">
                                          <p:val>
                                            <p:strVal val="#ppt_w"/>
                                          </p:val>
                                        </p:tav>
                                      </p:tavLst>
                                    </p:anim>
                                    <p:anim calcmode="lin" valueType="num">
                                      <p:cBhvr additive="base">
                                        <p:cTn dur="1000"/>
                                        <p:tgtEl>
                                          <p:spTgt spid="1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198" name="Google Shape;198;p3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Questo percorso mi ha permesso di vedere il mondo in modo </a:t>
            </a:r>
            <a:r>
              <a:rPr lang="it"/>
              <a:t>più</a:t>
            </a:r>
            <a:r>
              <a:rPr lang="it"/>
              <a:t> analitico, infatti abbiamo misurato stanze, edifici e strade e abbiamo riportato tutto su autocad, uno strumento che permette la realizzazione di disegni tecnici.</a:t>
            </a:r>
            <a:endParaRPr/>
          </a:p>
          <a:p>
            <a:pPr indent="0" lvl="0" marL="0" rtl="0" algn="l">
              <a:spcBef>
                <a:spcPts val="1200"/>
              </a:spcBef>
              <a:spcAft>
                <a:spcPts val="1200"/>
              </a:spcAft>
              <a:buNone/>
            </a:pPr>
            <a:r>
              <a:rPr lang="it"/>
              <a:t>Molte misurazione sono state effettuate con un semplice metro anche se molte volte c’era un errore di calcolo derivante da un errore umano, Altre misurazioni sono state effettuate mediante l’ausilio di Google Maps</a:t>
            </a:r>
            <a:endParaRPr/>
          </a:p>
        </p:txBody>
      </p:sp>
      <p:pic>
        <p:nvPicPr>
          <p:cNvPr id="199" name="Google Shape;199;p33"/>
          <p:cNvPicPr preferRelativeResize="0"/>
          <p:nvPr/>
        </p:nvPicPr>
        <p:blipFill>
          <a:blip r:embed="rId3">
            <a:alphaModFix/>
          </a:blip>
          <a:stretch>
            <a:fillRect/>
          </a:stretch>
        </p:blipFill>
        <p:spPr>
          <a:xfrm>
            <a:off x="4393750" y="1581300"/>
            <a:ext cx="4438575" cy="230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235475" y="500925"/>
            <a:ext cx="391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a:t>
            </a:r>
            <a:r>
              <a:rPr lang="it"/>
              <a:t>itsubishi Electric modulo elearning-smatwork</a:t>
            </a:r>
            <a:endParaRPr/>
          </a:p>
        </p:txBody>
      </p:sp>
      <p:sp>
        <p:nvSpPr>
          <p:cNvPr id="205" name="Google Shape;205;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Acquisire una conoscenza generale sugli apparati Mitsubishi.</a:t>
            </a:r>
            <a:endParaRPr/>
          </a:p>
          <a:p>
            <a:pPr indent="0" lvl="0" marL="0" rtl="0" algn="l">
              <a:spcBef>
                <a:spcPts val="1200"/>
              </a:spcBef>
              <a:spcAft>
                <a:spcPts val="0"/>
              </a:spcAft>
              <a:buNone/>
            </a:pPr>
            <a:r>
              <a:rPr lang="it"/>
              <a:t>Percorso iniziato in data: 01/04/2020</a:t>
            </a:r>
            <a:endParaRPr/>
          </a:p>
          <a:p>
            <a:pPr indent="0" lvl="0" marL="0" rtl="0" algn="l">
              <a:spcBef>
                <a:spcPts val="1200"/>
              </a:spcBef>
              <a:spcAft>
                <a:spcPts val="1200"/>
              </a:spcAft>
              <a:buNone/>
            </a:pPr>
            <a:r>
              <a:rPr lang="it"/>
              <a:t>Durata percorso: 22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ppt_w</p:attrName>
                                        </p:attrNameLst>
                                      </p:cBhvr>
                                      <p:tavLst>
                                        <p:tav fmla="" tm="0">
                                          <p:val>
                                            <p:strVal val="0"/>
                                          </p:val>
                                        </p:tav>
                                        <p:tav fmla="" tm="100000">
                                          <p:val>
                                            <p:strVal val="#ppt_w"/>
                                          </p:val>
                                        </p:tav>
                                      </p:tavLst>
                                    </p:anim>
                                    <p:anim calcmode="lin" valueType="num">
                                      <p:cBhvr additive="base">
                                        <p:cTn dur="1000"/>
                                        <p:tgtEl>
                                          <p:spTgt spid="2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l">
              <a:spcBef>
                <a:spcPts val="0"/>
              </a:spcBef>
              <a:spcAft>
                <a:spcPts val="0"/>
              </a:spcAft>
              <a:buNone/>
            </a:pPr>
            <a:r>
              <a:t/>
            </a:r>
            <a:endParaRPr/>
          </a:p>
        </p:txBody>
      </p:sp>
      <p:sp>
        <p:nvSpPr>
          <p:cNvPr id="211" name="Google Shape;211;p3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Questo corso mi ha permesso di approfondire come strutturare e realizzare degli impianti di riscaldamento, mi ha permesso anche di apprendere il funzionamento dei singoli componenti come una pompa di calore e come effettuare una manutenzione.</a:t>
            </a:r>
            <a:endParaRPr/>
          </a:p>
        </p:txBody>
      </p:sp>
      <p:pic>
        <p:nvPicPr>
          <p:cNvPr id="212" name="Google Shape;212;p35"/>
          <p:cNvPicPr preferRelativeResize="0"/>
          <p:nvPr/>
        </p:nvPicPr>
        <p:blipFill>
          <a:blip r:embed="rId3">
            <a:alphaModFix/>
          </a:blip>
          <a:stretch>
            <a:fillRect/>
          </a:stretch>
        </p:blipFill>
        <p:spPr>
          <a:xfrm>
            <a:off x="4487275" y="1603775"/>
            <a:ext cx="4150575" cy="175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ppt_w</p:attrName>
                                        </p:attrNameLst>
                                      </p:cBhvr>
                                      <p:tavLst>
                                        <p:tav fmla="" tm="0">
                                          <p:val>
                                            <p:strVal val="0"/>
                                          </p:val>
                                        </p:tav>
                                        <p:tav fmla="" tm="100000">
                                          <p:val>
                                            <p:strVal val="#ppt_w"/>
                                          </p:val>
                                        </p:tav>
                                      </p:tavLst>
                                    </p:anim>
                                    <p:anim calcmode="lin" valueType="num">
                                      <p:cBhvr additive="base">
                                        <p:cTn dur="1000"/>
                                        <p:tgtEl>
                                          <p:spTgt spid="21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it" sz="2820"/>
              <a:t>La mia esperienza</a:t>
            </a:r>
            <a:endParaRPr sz="2820"/>
          </a:p>
          <a:p>
            <a:pPr indent="0" lvl="0" marL="0" rtl="0" algn="l">
              <a:spcBef>
                <a:spcPts val="0"/>
              </a:spcBef>
              <a:spcAft>
                <a:spcPts val="0"/>
              </a:spcAft>
              <a:buSzPts val="990"/>
              <a:buNone/>
            </a:pPr>
            <a:r>
              <a:t/>
            </a:r>
            <a:endParaRPr sz="2520"/>
          </a:p>
        </p:txBody>
      </p:sp>
      <p:sp>
        <p:nvSpPr>
          <p:cNvPr id="76" name="Google Shape;76;p1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Io e i miei compagni abbiamo esplorato l’isola di favignana in cerca della sua storia, ci siamo focalizzati sulla tonnara di Favignana, un posto pieno di storia e tradizioni.</a:t>
            </a:r>
            <a:endParaRPr/>
          </a:p>
          <a:p>
            <a:pPr indent="0" lvl="0" marL="0" rtl="0" algn="l">
              <a:spcBef>
                <a:spcPts val="1200"/>
              </a:spcBef>
              <a:spcAft>
                <a:spcPts val="0"/>
              </a:spcAft>
              <a:buNone/>
            </a:pPr>
            <a:r>
              <a:rPr lang="it"/>
              <a:t>Abbiamo analizzato le tecniche di conservazione del tonno e vecchi reperti storici, il tutto presentato da una guida che ci descriveva minuziosamente </a:t>
            </a:r>
            <a:r>
              <a:rPr lang="it"/>
              <a:t>ogni singolo</a:t>
            </a:r>
            <a:r>
              <a:rPr lang="it"/>
              <a:t> reperto.</a:t>
            </a:r>
            <a:endParaRPr/>
          </a:p>
          <a:p>
            <a:pPr indent="0" lvl="0" marL="0" rtl="0" algn="l">
              <a:spcBef>
                <a:spcPts val="1200"/>
              </a:spcBef>
              <a:spcAft>
                <a:spcPts val="1200"/>
              </a:spcAft>
              <a:buNone/>
            </a:pPr>
            <a:r>
              <a:rPr lang="it"/>
              <a:t>Abbiamo ammirato il mare che si scorgeva dalle fessure presenti all’interno della tonnara</a:t>
            </a:r>
            <a:endParaRPr/>
          </a:p>
        </p:txBody>
      </p:sp>
      <p:pic>
        <p:nvPicPr>
          <p:cNvPr id="77" name="Google Shape;77;p15"/>
          <p:cNvPicPr preferRelativeResize="0"/>
          <p:nvPr/>
        </p:nvPicPr>
        <p:blipFill>
          <a:blip r:embed="rId3">
            <a:alphaModFix/>
          </a:blip>
          <a:stretch>
            <a:fillRect/>
          </a:stretch>
        </p:blipFill>
        <p:spPr>
          <a:xfrm>
            <a:off x="311700" y="1505700"/>
            <a:ext cx="3770374" cy="249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La mia esperienza</a:t>
            </a:r>
            <a:endParaRPr/>
          </a:p>
        </p:txBody>
      </p:sp>
      <p:sp>
        <p:nvSpPr>
          <p:cNvPr id="83" name="Google Shape;83;p16"/>
          <p:cNvSpPr txBox="1"/>
          <p:nvPr>
            <p:ph idx="1" type="body"/>
          </p:nvPr>
        </p:nvSpPr>
        <p:spPr>
          <a:xfrm>
            <a:off x="3713550" y="1372500"/>
            <a:ext cx="1716900" cy="67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it" sz="2000">
                <a:solidFill>
                  <a:srgbClr val="351C75"/>
                </a:solidFill>
              </a:rPr>
              <a:t>Brochure</a:t>
            </a:r>
            <a:endParaRPr b="1" sz="2000">
              <a:solidFill>
                <a:srgbClr val="351C75"/>
              </a:solidFill>
            </a:endParaRPr>
          </a:p>
        </p:txBody>
      </p:sp>
      <p:pic>
        <p:nvPicPr>
          <p:cNvPr id="84" name="Google Shape;84;p16"/>
          <p:cNvPicPr preferRelativeResize="0"/>
          <p:nvPr/>
        </p:nvPicPr>
        <p:blipFill>
          <a:blip r:embed="rId3">
            <a:alphaModFix/>
          </a:blip>
          <a:stretch>
            <a:fillRect/>
          </a:stretch>
        </p:blipFill>
        <p:spPr>
          <a:xfrm>
            <a:off x="311725" y="2042700"/>
            <a:ext cx="3887852" cy="2748825"/>
          </a:xfrm>
          <a:prstGeom prst="rect">
            <a:avLst/>
          </a:prstGeom>
          <a:noFill/>
          <a:ln>
            <a:noFill/>
          </a:ln>
        </p:spPr>
      </p:pic>
      <p:pic>
        <p:nvPicPr>
          <p:cNvPr id="85" name="Google Shape;85;p16"/>
          <p:cNvPicPr preferRelativeResize="0"/>
          <p:nvPr/>
        </p:nvPicPr>
        <p:blipFill>
          <a:blip r:embed="rId4">
            <a:alphaModFix/>
          </a:blip>
          <a:stretch>
            <a:fillRect/>
          </a:stretch>
        </p:blipFill>
        <p:spPr>
          <a:xfrm>
            <a:off x="4944475" y="2042700"/>
            <a:ext cx="3887852" cy="27488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Cosa ho imparato</a:t>
            </a:r>
            <a:endParaRPr/>
          </a:p>
        </p:txBody>
      </p:sp>
      <p:sp>
        <p:nvSpPr>
          <p:cNvPr id="91" name="Google Shape;91;p17"/>
          <p:cNvSpPr txBox="1"/>
          <p:nvPr>
            <p:ph idx="1" type="body"/>
          </p:nvPr>
        </p:nvSpPr>
        <p:spPr>
          <a:xfrm>
            <a:off x="311700" y="1505700"/>
            <a:ext cx="3999900" cy="307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Grazie a questo percorso ho imparato ad apprezzare di più il nostro territorio, riportando alla mente la nostra identità culturale e le nostre origini.</a:t>
            </a:r>
            <a:endParaRPr/>
          </a:p>
          <a:p>
            <a:pPr indent="0" lvl="0" marL="0" rtl="0" algn="l">
              <a:spcBef>
                <a:spcPts val="1200"/>
              </a:spcBef>
              <a:spcAft>
                <a:spcPts val="1200"/>
              </a:spcAft>
              <a:buNone/>
            </a:pPr>
            <a:r>
              <a:rPr lang="it"/>
              <a:t>Sicuramente dopo queste esperienze guarderò il nostro territorio con occhi differenti</a:t>
            </a:r>
            <a:endParaRPr/>
          </a:p>
        </p:txBody>
      </p:sp>
      <p:pic>
        <p:nvPicPr>
          <p:cNvPr id="92" name="Google Shape;92;p17"/>
          <p:cNvPicPr preferRelativeResize="0"/>
          <p:nvPr/>
        </p:nvPicPr>
        <p:blipFill>
          <a:blip r:embed="rId3">
            <a:alphaModFix/>
          </a:blip>
          <a:stretch>
            <a:fillRect/>
          </a:stretch>
        </p:blipFill>
        <p:spPr>
          <a:xfrm>
            <a:off x="4717125" y="1800200"/>
            <a:ext cx="4175176" cy="278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Being Citizen potenziamento linguistico CLIL</a:t>
            </a:r>
            <a:endParaRPr/>
          </a:p>
        </p:txBody>
      </p:sp>
      <p:sp>
        <p:nvSpPr>
          <p:cNvPr id="98" name="Google Shape;98;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Approfondimento della lingua inglese per il raggiungimento del grado B1</a:t>
            </a:r>
            <a:endParaRPr/>
          </a:p>
          <a:p>
            <a:pPr indent="0" lvl="0" marL="0" rtl="0" algn="l">
              <a:spcBef>
                <a:spcPts val="1200"/>
              </a:spcBef>
              <a:spcAft>
                <a:spcPts val="0"/>
              </a:spcAft>
              <a:buNone/>
            </a:pPr>
            <a:r>
              <a:rPr lang="it"/>
              <a:t>Percorso iniziato in data: 08/01/2019</a:t>
            </a:r>
            <a:endParaRPr/>
          </a:p>
          <a:p>
            <a:pPr indent="0" lvl="0" marL="0" rtl="0" algn="l">
              <a:spcBef>
                <a:spcPts val="1200"/>
              </a:spcBef>
              <a:spcAft>
                <a:spcPts val="1200"/>
              </a:spcAft>
              <a:buNone/>
            </a:pPr>
            <a:r>
              <a:rPr lang="it"/>
              <a:t>Durata percorso: 60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ppt_w</p:attrName>
                                        </p:attrNameLst>
                                      </p:cBhvr>
                                      <p:tavLst>
                                        <p:tav fmla="" tm="0">
                                          <p:val>
                                            <p:strVal val="0"/>
                                          </p:val>
                                        </p:tav>
                                        <p:tav fmla="" tm="100000">
                                          <p:val>
                                            <p:strVal val="#ppt_w"/>
                                          </p:val>
                                        </p:tav>
                                      </p:tavLst>
                                    </p:anim>
                                    <p:anim calcmode="lin" valueType="num">
                                      <p:cBhvr additive="base">
                                        <p:cTn dur="1000"/>
                                        <p:tgtEl>
                                          <p:spTgt spid="9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Cosa ho imparato</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04" name="Google Shape;104;p1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Grazie a questo percorso ho ampliato la mia </a:t>
            </a:r>
            <a:r>
              <a:rPr lang="it"/>
              <a:t>conoscenza</a:t>
            </a:r>
            <a:r>
              <a:rPr lang="it"/>
              <a:t> della </a:t>
            </a:r>
            <a:r>
              <a:rPr lang="it"/>
              <a:t>lingua</a:t>
            </a:r>
            <a:r>
              <a:rPr lang="it"/>
              <a:t> inglese, a tal punto di aver superato l’esame B1.</a:t>
            </a:r>
            <a:endParaRPr/>
          </a:p>
          <a:p>
            <a:pPr indent="0" lvl="0" marL="0" rtl="0" algn="l">
              <a:spcBef>
                <a:spcPts val="1200"/>
              </a:spcBef>
              <a:spcAft>
                <a:spcPts val="1200"/>
              </a:spcAft>
              <a:buNone/>
            </a:pPr>
            <a:r>
              <a:rPr lang="it"/>
              <a:t>Ho </a:t>
            </a:r>
            <a:r>
              <a:rPr lang="it"/>
              <a:t>approfondito</a:t>
            </a:r>
            <a:r>
              <a:rPr lang="it"/>
              <a:t> sia la grammatica che lo speaking, mediante spiegazioni e video interamente in inglese</a:t>
            </a:r>
            <a:endParaRPr/>
          </a:p>
        </p:txBody>
      </p:sp>
      <p:pic>
        <p:nvPicPr>
          <p:cNvPr id="105" name="Google Shape;105;p19"/>
          <p:cNvPicPr preferRelativeResize="0"/>
          <p:nvPr/>
        </p:nvPicPr>
        <p:blipFill>
          <a:blip r:embed="rId3">
            <a:alphaModFix/>
          </a:blip>
          <a:stretch>
            <a:fillRect/>
          </a:stretch>
        </p:blipFill>
        <p:spPr>
          <a:xfrm>
            <a:off x="5960100" y="1413550"/>
            <a:ext cx="2464901" cy="3515325"/>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ppt_w</p:attrName>
                                        </p:attrNameLst>
                                      </p:cBhvr>
                                      <p:tavLst>
                                        <p:tav fmla="" tm="0">
                                          <p:val>
                                            <p:strVal val="0"/>
                                          </p:val>
                                        </p:tav>
                                        <p:tav fmla="" tm="100000">
                                          <p:val>
                                            <p:strVal val="#ppt_w"/>
                                          </p:val>
                                        </p:tav>
                                      </p:tavLst>
                                    </p:anim>
                                    <p:anim calcmode="lin" valueType="num">
                                      <p:cBhvr additive="base">
                                        <p:cTn dur="1000"/>
                                        <p:tgtEl>
                                          <p:spTgt spid="1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Stage alla camere di commercio : “Corso di fotografia e uso di Photoshop”</a:t>
            </a:r>
            <a:endParaRPr/>
          </a:p>
        </p:txBody>
      </p:sp>
      <p:sp>
        <p:nvSpPr>
          <p:cNvPr id="111" name="Google Shape;111;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 Integrazione in un ambiente lavorativo con approfondimenti di marketing e photoshop</a:t>
            </a:r>
            <a:endParaRPr/>
          </a:p>
          <a:p>
            <a:pPr indent="0" lvl="0" marL="0" rtl="0" algn="l">
              <a:spcBef>
                <a:spcPts val="1200"/>
              </a:spcBef>
              <a:spcAft>
                <a:spcPts val="0"/>
              </a:spcAft>
              <a:buNone/>
            </a:pPr>
            <a:r>
              <a:rPr lang="it"/>
              <a:t>Percorso iniziato in data: 23/01/2019</a:t>
            </a:r>
            <a:endParaRPr/>
          </a:p>
          <a:p>
            <a:pPr indent="0" lvl="0" marL="0" rtl="0" algn="l">
              <a:spcBef>
                <a:spcPts val="1200"/>
              </a:spcBef>
              <a:spcAft>
                <a:spcPts val="1200"/>
              </a:spcAft>
              <a:buNone/>
            </a:pPr>
            <a:r>
              <a:rPr lang="it"/>
              <a:t>Durata percorso: 39 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La mia esperienza</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Questo percorso oltre ad avermi permesso di approfondire tematiche come il marketing o l’uso di programmi specifici per la realizzazione di grafiche, mi ha anche permesso di legare con altre persone, infatti non è importante solamente avere una </a:t>
            </a:r>
            <a:r>
              <a:rPr lang="it"/>
              <a:t>buona</a:t>
            </a:r>
            <a:r>
              <a:rPr lang="it"/>
              <a:t> </a:t>
            </a:r>
            <a:r>
              <a:rPr lang="it"/>
              <a:t>conoscenza degli argomenti ma è importante anche il sapersi relazionare </a:t>
            </a:r>
            <a:r>
              <a:rPr lang="it"/>
              <a:t>con gli altri, in modo da migliorarsi a vicenda</a:t>
            </a:r>
            <a:endParaRPr/>
          </a:p>
          <a:p>
            <a:pPr indent="0" lvl="0" marL="0" rtl="0" algn="l">
              <a:spcBef>
                <a:spcPts val="1200"/>
              </a:spcBef>
              <a:spcAft>
                <a:spcPts val="1200"/>
              </a:spcAft>
              <a:buNone/>
            </a:pPr>
            <a:r>
              <a:rPr lang="it"/>
              <a:t>Abbiamo riso, lavorato e pensato insieme, un vero lavoro di squadra, è stata un’esperienza unica</a:t>
            </a:r>
            <a:endParaRPr/>
          </a:p>
        </p:txBody>
      </p:sp>
      <p:pic>
        <p:nvPicPr>
          <p:cNvPr id="118" name="Google Shape;118;p21"/>
          <p:cNvPicPr preferRelativeResize="0"/>
          <p:nvPr/>
        </p:nvPicPr>
        <p:blipFill>
          <a:blip r:embed="rId3">
            <a:alphaModFix/>
          </a:blip>
          <a:stretch>
            <a:fillRect/>
          </a:stretch>
        </p:blipFill>
        <p:spPr>
          <a:xfrm>
            <a:off x="4723675" y="1646550"/>
            <a:ext cx="1727076" cy="2302777"/>
          </a:xfrm>
          <a:prstGeom prst="rect">
            <a:avLst/>
          </a:prstGeom>
          <a:noFill/>
          <a:ln>
            <a:noFill/>
          </a:ln>
        </p:spPr>
      </p:pic>
      <p:pic>
        <p:nvPicPr>
          <p:cNvPr id="119" name="Google Shape;119;p21"/>
          <p:cNvPicPr preferRelativeResize="0"/>
          <p:nvPr/>
        </p:nvPicPr>
        <p:blipFill>
          <a:blip r:embed="rId4">
            <a:alphaModFix/>
          </a:blip>
          <a:stretch>
            <a:fillRect/>
          </a:stretch>
        </p:blipFill>
        <p:spPr>
          <a:xfrm>
            <a:off x="6802150" y="1646550"/>
            <a:ext cx="1727076" cy="230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